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0" roundtripDataSignature="AMtx7mhc+4NP3EcutZ+DOGXckdIeA1ym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ba2406eb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ba2406eb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ba2406eb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eba2406eb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ba2406e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ba2406e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ba2406eb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ba2406eb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ba2406eb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ba2406eb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ba2406eb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ba2406eb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ba2406eb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ba2406eb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ba2406eb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ba2406eb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ba2406eb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ba2406eb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ba2406eb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ba2406eb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0"/>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20"/>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0"/>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13" name="Google Shape;13;p20"/>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29"/>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29"/>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p2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cxnSp>
        <p:nvCxnSpPr>
          <p:cNvPr id="21" name="Google Shape;21;p22"/>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22" name="Google Shape;22;p22"/>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23" name="Google Shape;2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3"/>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23"/>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26"/>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38" name="Google Shape;3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27"/>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27"/>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27"/>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43" name="Google Shape;43;p2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1600"/>
              </a:spcBef>
              <a:spcAft>
                <a:spcPts val="0"/>
              </a:spcAft>
              <a:buClr>
                <a:schemeClr val="accent1"/>
              </a:buClr>
              <a:buSzPts val="1400"/>
              <a:buChar char="○"/>
              <a:defRPr>
                <a:solidFill>
                  <a:schemeClr val="accent1"/>
                </a:solidFill>
              </a:defRPr>
            </a:lvl2pPr>
            <a:lvl3pPr indent="-317500" lvl="2" marL="1371600" algn="l">
              <a:lnSpc>
                <a:spcPct val="115000"/>
              </a:lnSpc>
              <a:spcBef>
                <a:spcPts val="1600"/>
              </a:spcBef>
              <a:spcAft>
                <a:spcPts val="0"/>
              </a:spcAft>
              <a:buClr>
                <a:schemeClr val="accent1"/>
              </a:buClr>
              <a:buSzPts val="1400"/>
              <a:buChar char="■"/>
              <a:defRPr>
                <a:solidFill>
                  <a:schemeClr val="accent1"/>
                </a:solidFill>
              </a:defRPr>
            </a:lvl3pPr>
            <a:lvl4pPr indent="-317500" lvl="3" marL="1828800" algn="l">
              <a:lnSpc>
                <a:spcPct val="115000"/>
              </a:lnSpc>
              <a:spcBef>
                <a:spcPts val="1600"/>
              </a:spcBef>
              <a:spcAft>
                <a:spcPts val="0"/>
              </a:spcAft>
              <a:buClr>
                <a:schemeClr val="accent1"/>
              </a:buClr>
              <a:buSzPts val="1400"/>
              <a:buChar char="●"/>
              <a:defRPr>
                <a:solidFill>
                  <a:schemeClr val="accent1"/>
                </a:solidFill>
              </a:defRPr>
            </a:lvl4pPr>
            <a:lvl5pPr indent="-317500" lvl="4" marL="2286000" algn="l">
              <a:lnSpc>
                <a:spcPct val="115000"/>
              </a:lnSpc>
              <a:spcBef>
                <a:spcPts val="1600"/>
              </a:spcBef>
              <a:spcAft>
                <a:spcPts val="0"/>
              </a:spcAft>
              <a:buClr>
                <a:schemeClr val="accent1"/>
              </a:buClr>
              <a:buSzPts val="1400"/>
              <a:buChar char="○"/>
              <a:defRPr>
                <a:solidFill>
                  <a:schemeClr val="accent1"/>
                </a:solidFill>
              </a:defRPr>
            </a:lvl5pPr>
            <a:lvl6pPr indent="-317500" lvl="5" marL="2743200" algn="l">
              <a:lnSpc>
                <a:spcPct val="115000"/>
              </a:lnSpc>
              <a:spcBef>
                <a:spcPts val="1600"/>
              </a:spcBef>
              <a:spcAft>
                <a:spcPts val="0"/>
              </a:spcAft>
              <a:buClr>
                <a:schemeClr val="accent1"/>
              </a:buClr>
              <a:buSzPts val="1400"/>
              <a:buChar char="■"/>
              <a:defRPr>
                <a:solidFill>
                  <a:schemeClr val="accent1"/>
                </a:solidFill>
              </a:defRPr>
            </a:lvl6pPr>
            <a:lvl7pPr indent="-317500" lvl="6" marL="3200400" algn="l">
              <a:lnSpc>
                <a:spcPct val="115000"/>
              </a:lnSpc>
              <a:spcBef>
                <a:spcPts val="1600"/>
              </a:spcBef>
              <a:spcAft>
                <a:spcPts val="0"/>
              </a:spcAft>
              <a:buClr>
                <a:schemeClr val="accent1"/>
              </a:buClr>
              <a:buSzPts val="1400"/>
              <a:buChar char="●"/>
              <a:defRPr>
                <a:solidFill>
                  <a:schemeClr val="accent1"/>
                </a:solidFill>
              </a:defRPr>
            </a:lvl7pPr>
            <a:lvl8pPr indent="-317500" lvl="7" marL="3657600" algn="l">
              <a:lnSpc>
                <a:spcPct val="115000"/>
              </a:lnSpc>
              <a:spcBef>
                <a:spcPts val="1600"/>
              </a:spcBef>
              <a:spcAft>
                <a:spcPts val="0"/>
              </a:spcAft>
              <a:buClr>
                <a:schemeClr val="accent1"/>
              </a:buClr>
              <a:buSzPts val="1400"/>
              <a:buChar char="○"/>
              <a:defRPr>
                <a:solidFill>
                  <a:schemeClr val="accent1"/>
                </a:solidFill>
              </a:defRPr>
            </a:lvl8pPr>
            <a:lvl9pPr indent="-317500" lvl="8" marL="4114800" algn="l">
              <a:lnSpc>
                <a:spcPct val="115000"/>
              </a:lnSpc>
              <a:spcBef>
                <a:spcPts val="1600"/>
              </a:spcBef>
              <a:spcAft>
                <a:spcPts val="1600"/>
              </a:spcAft>
              <a:buClr>
                <a:schemeClr val="accent1"/>
              </a:buClr>
              <a:buSzPts val="1400"/>
              <a:buChar char="■"/>
              <a:defRPr>
                <a:solidFill>
                  <a:schemeClr val="accent1"/>
                </a:solidFill>
              </a:defRPr>
            </a:lvl9pPr>
          </a:lstStyle>
          <a:p/>
        </p:txBody>
      </p:sp>
      <p:sp>
        <p:nvSpPr>
          <p:cNvPr id="45" name="Google Shape;4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8" name="Google Shape;4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7" name="Google Shape;7;p19"/>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
          <p:cNvPicPr preferRelativeResize="0"/>
          <p:nvPr/>
        </p:nvPicPr>
        <p:blipFill>
          <a:blip r:embed="rId3">
            <a:alphaModFix/>
          </a:blip>
          <a:stretch>
            <a:fillRect/>
          </a:stretch>
        </p:blipFill>
        <p:spPr>
          <a:xfrm>
            <a:off x="0" y="12562"/>
            <a:ext cx="9144001" cy="5118376"/>
          </a:xfrm>
          <a:prstGeom prst="rect">
            <a:avLst/>
          </a:prstGeom>
          <a:noFill/>
          <a:ln>
            <a:noFill/>
          </a:ln>
        </p:spPr>
      </p:pic>
      <p:sp>
        <p:nvSpPr>
          <p:cNvPr id="60" name="Google Shape;60;p1"/>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t/>
            </a:r>
            <a:endParaRPr/>
          </a:p>
          <a:p>
            <a:pPr indent="0" lvl="0" marL="0" rtl="0" algn="l">
              <a:lnSpc>
                <a:spcPct val="100000"/>
              </a:lnSpc>
              <a:spcBef>
                <a:spcPts val="0"/>
              </a:spcBef>
              <a:spcAft>
                <a:spcPts val="0"/>
              </a:spcAft>
              <a:buSzPts val="4200"/>
              <a:buNone/>
            </a:pPr>
            <a:r>
              <a:t/>
            </a:r>
            <a:endParaRPr/>
          </a:p>
        </p:txBody>
      </p:sp>
      <p:sp>
        <p:nvSpPr>
          <p:cNvPr id="61" name="Google Shape;61;p1"/>
          <p:cNvSpPr txBox="1"/>
          <p:nvPr>
            <p:ph idx="1" type="subTitle"/>
          </p:nvPr>
        </p:nvSpPr>
        <p:spPr>
          <a:xfrm>
            <a:off x="2896413" y="4343450"/>
            <a:ext cx="5520300" cy="7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zh-TW" sz="1800">
                <a:solidFill>
                  <a:schemeClr val="lt1"/>
                </a:solidFill>
              </a:rPr>
              <a:t>Ma Wai Kin 	</a:t>
            </a:r>
            <a:r>
              <a:rPr b="1" lang="zh-TW" sz="1800">
                <a:solidFill>
                  <a:schemeClr val="lt1"/>
                </a:solidFill>
                <a:latin typeface="Arial"/>
                <a:ea typeface="Arial"/>
                <a:cs typeface="Arial"/>
                <a:sym typeface="Arial"/>
              </a:rPr>
              <a:t>Coding / UI design</a:t>
            </a:r>
            <a:endParaRPr b="1" sz="1800">
              <a:solidFill>
                <a:schemeClr val="lt1"/>
              </a:solidFill>
              <a:latin typeface="Arial"/>
              <a:ea typeface="Arial"/>
              <a:cs typeface="Arial"/>
              <a:sym typeface="Arial"/>
            </a:endParaRPr>
          </a:p>
        </p:txBody>
      </p:sp>
      <p:pic>
        <p:nvPicPr>
          <p:cNvPr id="62" name="Google Shape;62;p1"/>
          <p:cNvPicPr preferRelativeResize="0"/>
          <p:nvPr/>
        </p:nvPicPr>
        <p:blipFill>
          <a:blip r:embed="rId4">
            <a:alphaModFix/>
          </a:blip>
          <a:stretch>
            <a:fillRect/>
          </a:stretch>
        </p:blipFill>
        <p:spPr>
          <a:xfrm>
            <a:off x="3619647" y="1329121"/>
            <a:ext cx="4073829" cy="1629529"/>
          </a:xfrm>
          <a:prstGeom prst="rect">
            <a:avLst/>
          </a:prstGeom>
          <a:noFill/>
          <a:ln>
            <a:noFill/>
          </a:ln>
        </p:spPr>
      </p:pic>
      <p:pic>
        <p:nvPicPr>
          <p:cNvPr id="63" name="Google Shape;63;p1"/>
          <p:cNvPicPr preferRelativeResize="0"/>
          <p:nvPr/>
        </p:nvPicPr>
        <p:blipFill>
          <a:blip r:embed="rId5">
            <a:alphaModFix/>
          </a:blip>
          <a:stretch>
            <a:fillRect/>
          </a:stretch>
        </p:blipFill>
        <p:spPr>
          <a:xfrm>
            <a:off x="1450525" y="564425"/>
            <a:ext cx="2982043" cy="1466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eba2406eb7_0_169"/>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1</a:t>
            </a:r>
            <a:r>
              <a:rPr lang="zh-TW">
                <a:solidFill>
                  <a:schemeClr val="lt2"/>
                </a:solidFill>
              </a:rPr>
              <a:t>The User Interface</a:t>
            </a:r>
            <a:endParaRPr>
              <a:solidFill>
                <a:schemeClr val="lt2"/>
              </a:solidFill>
            </a:endParaRPr>
          </a:p>
          <a:p>
            <a:pPr indent="0" lvl="0" marL="0" rtl="0" algn="l">
              <a:spcBef>
                <a:spcPts val="0"/>
              </a:spcBef>
              <a:spcAft>
                <a:spcPts val="0"/>
              </a:spcAft>
              <a:buNone/>
            </a:pPr>
            <a:r>
              <a:t/>
            </a:r>
            <a:endParaRPr/>
          </a:p>
        </p:txBody>
      </p:sp>
      <p:sp>
        <p:nvSpPr>
          <p:cNvPr id="131" name="Google Shape;131;geba2406eb7_0_169"/>
          <p:cNvSpPr txBox="1"/>
          <p:nvPr>
            <p:ph idx="1" type="body"/>
          </p:nvPr>
        </p:nvSpPr>
        <p:spPr>
          <a:xfrm>
            <a:off x="3108250" y="3818050"/>
            <a:ext cx="8676900" cy="30441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zh-TW" sz="1600"/>
              <a:t>Experience bar</a:t>
            </a:r>
            <a:endParaRPr b="1" sz="1600"/>
          </a:p>
          <a:p>
            <a:pPr indent="0" lvl="0" marL="457200" rtl="0" algn="l">
              <a:spcBef>
                <a:spcPts val="0"/>
              </a:spcBef>
              <a:spcAft>
                <a:spcPts val="0"/>
              </a:spcAft>
              <a:buNone/>
            </a:pPr>
            <a:r>
              <a:rPr lang="zh-TW" sz="1600"/>
              <a:t>When the player kill the enemy, that will get the experience. </a:t>
            </a:r>
            <a:br>
              <a:rPr lang="zh-TW" sz="1600"/>
            </a:br>
            <a:r>
              <a:rPr lang="zh-TW" sz="1600"/>
              <a:t>If the experience bar is full, it will be upgraded.</a:t>
            </a:r>
            <a:endParaRPr sz="1600"/>
          </a:p>
          <a:p>
            <a:pPr indent="0" lvl="0" marL="0" rtl="0" algn="l">
              <a:spcBef>
                <a:spcPts val="0"/>
              </a:spcBef>
              <a:spcAft>
                <a:spcPts val="0"/>
              </a:spcAft>
              <a:buNone/>
            </a:pPr>
            <a:r>
              <a:t/>
            </a:r>
            <a:endParaRPr sz="1600"/>
          </a:p>
        </p:txBody>
      </p:sp>
      <p:pic>
        <p:nvPicPr>
          <p:cNvPr id="132" name="Google Shape;132;geba2406eb7_0_169"/>
          <p:cNvPicPr preferRelativeResize="0"/>
          <p:nvPr/>
        </p:nvPicPr>
        <p:blipFill rotWithShape="1">
          <a:blip r:embed="rId3">
            <a:alphaModFix/>
          </a:blip>
          <a:srcRect b="0" l="0" r="0" t="64783"/>
          <a:stretch/>
        </p:blipFill>
        <p:spPr>
          <a:xfrm>
            <a:off x="63725" y="3962825"/>
            <a:ext cx="3495774" cy="691875"/>
          </a:xfrm>
          <a:prstGeom prst="rect">
            <a:avLst/>
          </a:prstGeom>
          <a:noFill/>
          <a:ln>
            <a:noFill/>
          </a:ln>
        </p:spPr>
      </p:pic>
      <p:pic>
        <p:nvPicPr>
          <p:cNvPr id="133" name="Google Shape;133;geba2406eb7_0_169"/>
          <p:cNvPicPr preferRelativeResize="0"/>
          <p:nvPr/>
        </p:nvPicPr>
        <p:blipFill>
          <a:blip r:embed="rId4">
            <a:alphaModFix/>
          </a:blip>
          <a:stretch>
            <a:fillRect/>
          </a:stretch>
        </p:blipFill>
        <p:spPr>
          <a:xfrm>
            <a:off x="191175" y="1043613"/>
            <a:ext cx="2838450" cy="866775"/>
          </a:xfrm>
          <a:prstGeom prst="rect">
            <a:avLst/>
          </a:prstGeom>
          <a:noFill/>
          <a:ln>
            <a:noFill/>
          </a:ln>
        </p:spPr>
      </p:pic>
      <p:sp>
        <p:nvSpPr>
          <p:cNvPr id="134" name="Google Shape;134;geba2406eb7_0_169"/>
          <p:cNvSpPr txBox="1"/>
          <p:nvPr/>
        </p:nvSpPr>
        <p:spPr>
          <a:xfrm>
            <a:off x="411925" y="1428250"/>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EA4335"/>
                </a:solidFill>
                <a:latin typeface="Old Standard TT"/>
                <a:ea typeface="Old Standard TT"/>
                <a:cs typeface="Old Standard TT"/>
                <a:sym typeface="Old Standard TT"/>
              </a:rPr>
              <a:t>A</a:t>
            </a:r>
            <a:endParaRPr b="1">
              <a:solidFill>
                <a:srgbClr val="EA4335"/>
              </a:solidFill>
              <a:latin typeface="Old Standard TT"/>
              <a:ea typeface="Old Standard TT"/>
              <a:cs typeface="Old Standard TT"/>
              <a:sym typeface="Old Standard TT"/>
            </a:endParaRPr>
          </a:p>
        </p:txBody>
      </p:sp>
      <p:sp>
        <p:nvSpPr>
          <p:cNvPr id="135" name="Google Shape;135;geba2406eb7_0_169"/>
          <p:cNvSpPr txBox="1"/>
          <p:nvPr/>
        </p:nvSpPr>
        <p:spPr>
          <a:xfrm>
            <a:off x="992200" y="1571550"/>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rgbClr val="EA4335"/>
                </a:solidFill>
                <a:latin typeface="Old Standard TT"/>
                <a:ea typeface="Old Standard TT"/>
                <a:cs typeface="Old Standard TT"/>
                <a:sym typeface="Old Standard TT"/>
              </a:rPr>
              <a:t>B</a:t>
            </a:r>
            <a:endParaRPr b="1">
              <a:solidFill>
                <a:srgbClr val="EA4335"/>
              </a:solidFill>
              <a:latin typeface="Old Standard TT"/>
              <a:ea typeface="Old Standard TT"/>
              <a:cs typeface="Old Standard TT"/>
              <a:sym typeface="Old Standard TT"/>
            </a:endParaRPr>
          </a:p>
        </p:txBody>
      </p:sp>
      <p:sp>
        <p:nvSpPr>
          <p:cNvPr id="136" name="Google Shape;136;geba2406eb7_0_169"/>
          <p:cNvSpPr txBox="1"/>
          <p:nvPr/>
        </p:nvSpPr>
        <p:spPr>
          <a:xfrm>
            <a:off x="-163850" y="1871600"/>
            <a:ext cx="4309500" cy="241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dk1"/>
                </a:solidFill>
                <a:latin typeface="Old Standard TT"/>
                <a:ea typeface="Old Standard TT"/>
                <a:cs typeface="Old Standard TT"/>
                <a:sym typeface="Old Standard TT"/>
              </a:rPr>
              <a:t>	</a:t>
            </a:r>
            <a:r>
              <a:rPr b="1" lang="zh-TW" sz="1800">
                <a:solidFill>
                  <a:schemeClr val="dk1"/>
                </a:solidFill>
                <a:latin typeface="Old Standard TT"/>
                <a:ea typeface="Old Standard TT"/>
                <a:cs typeface="Old Standard TT"/>
                <a:sym typeface="Old Standard TT"/>
              </a:rPr>
              <a:t>Player Status bar </a:t>
            </a:r>
            <a:endParaRPr b="1" sz="18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t/>
            </a:r>
            <a:endParaRPr sz="1600">
              <a:solidFill>
                <a:schemeClr val="dk1"/>
              </a:solidFill>
              <a:latin typeface="Old Standard TT"/>
              <a:ea typeface="Old Standard TT"/>
              <a:cs typeface="Old Standard TT"/>
              <a:sym typeface="Old Standard TT"/>
            </a:endParaRPr>
          </a:p>
          <a:p>
            <a:pPr indent="0" lvl="0" marL="457200" rtl="0" algn="l">
              <a:lnSpc>
                <a:spcPct val="115000"/>
              </a:lnSpc>
              <a:spcBef>
                <a:spcPts val="0"/>
              </a:spcBef>
              <a:spcAft>
                <a:spcPts val="0"/>
              </a:spcAft>
              <a:buNone/>
            </a:pPr>
            <a:r>
              <a:rPr lang="zh-TW" sz="1600">
                <a:solidFill>
                  <a:schemeClr val="dk1"/>
                </a:solidFill>
                <a:latin typeface="Old Standard TT"/>
                <a:ea typeface="Old Standard TT"/>
                <a:cs typeface="Old Standard TT"/>
                <a:sym typeface="Old Standard TT"/>
              </a:rPr>
              <a:t>Red bar : Health bar</a:t>
            </a:r>
            <a:endParaRPr sz="1600">
              <a:solidFill>
                <a:schemeClr val="dk1"/>
              </a:solidFill>
              <a:latin typeface="Old Standard TT"/>
              <a:ea typeface="Old Standard TT"/>
              <a:cs typeface="Old Standard TT"/>
              <a:sym typeface="Old Standard TT"/>
            </a:endParaRPr>
          </a:p>
          <a:p>
            <a:pPr indent="0" lvl="0" marL="457200" rtl="0" algn="l">
              <a:lnSpc>
                <a:spcPct val="115000"/>
              </a:lnSpc>
              <a:spcBef>
                <a:spcPts val="0"/>
              </a:spcBef>
              <a:spcAft>
                <a:spcPts val="0"/>
              </a:spcAft>
              <a:buClr>
                <a:schemeClr val="dk1"/>
              </a:buClr>
              <a:buSzPts val="1100"/>
              <a:buFont typeface="Arial"/>
              <a:buNone/>
            </a:pPr>
            <a:r>
              <a:rPr lang="zh-TW" sz="1600">
                <a:solidFill>
                  <a:schemeClr val="dk1"/>
                </a:solidFill>
                <a:latin typeface="Old Standard TT"/>
                <a:ea typeface="Old Standard TT"/>
                <a:cs typeface="Old Standard TT"/>
                <a:sym typeface="Old Standard TT"/>
              </a:rPr>
              <a:t>Blue bar : Magic bar</a:t>
            </a:r>
            <a:endParaRPr sz="1600">
              <a:solidFill>
                <a:schemeClr val="dk1"/>
              </a:solidFill>
              <a:latin typeface="Old Standard TT"/>
              <a:ea typeface="Old Standard TT"/>
              <a:cs typeface="Old Standard TT"/>
              <a:sym typeface="Old Standard TT"/>
            </a:endParaRPr>
          </a:p>
          <a:p>
            <a:pPr indent="0" lvl="0" marL="457200" rtl="0" algn="l">
              <a:lnSpc>
                <a:spcPct val="115000"/>
              </a:lnSpc>
              <a:spcBef>
                <a:spcPts val="0"/>
              </a:spcBef>
              <a:spcAft>
                <a:spcPts val="0"/>
              </a:spcAft>
              <a:buClr>
                <a:schemeClr val="dk1"/>
              </a:buClr>
              <a:buSzPts val="1100"/>
              <a:buFont typeface="Arial"/>
              <a:buNone/>
            </a:pPr>
            <a:r>
              <a:rPr lang="zh-TW" sz="1600">
                <a:solidFill>
                  <a:schemeClr val="dk1"/>
                </a:solidFill>
                <a:latin typeface="Old Standard TT"/>
                <a:ea typeface="Old Standard TT"/>
                <a:cs typeface="Old Standard TT"/>
                <a:sym typeface="Old Standard TT"/>
              </a:rPr>
              <a:t>A : Player level</a:t>
            </a:r>
            <a:endParaRPr sz="1600">
              <a:solidFill>
                <a:schemeClr val="dk1"/>
              </a:solidFill>
              <a:latin typeface="Old Standard TT"/>
              <a:ea typeface="Old Standard TT"/>
              <a:cs typeface="Old Standard TT"/>
              <a:sym typeface="Old Standard TT"/>
            </a:endParaRPr>
          </a:p>
          <a:p>
            <a:pPr indent="0" lvl="0" marL="457200" rtl="0" algn="l">
              <a:lnSpc>
                <a:spcPct val="115000"/>
              </a:lnSpc>
              <a:spcBef>
                <a:spcPts val="0"/>
              </a:spcBef>
              <a:spcAft>
                <a:spcPts val="0"/>
              </a:spcAft>
              <a:buClr>
                <a:schemeClr val="dk1"/>
              </a:buClr>
              <a:buSzPts val="1100"/>
              <a:buFont typeface="Arial"/>
              <a:buNone/>
            </a:pPr>
            <a:r>
              <a:rPr lang="zh-TW" sz="1600">
                <a:solidFill>
                  <a:schemeClr val="dk1"/>
                </a:solidFill>
                <a:latin typeface="Old Standard TT"/>
                <a:ea typeface="Old Standard TT"/>
                <a:cs typeface="Old Standard TT"/>
                <a:sym typeface="Old Standard TT"/>
              </a:rPr>
              <a:t>B : Player Magic skills cool  down time</a:t>
            </a:r>
            <a:endParaRPr sz="16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37" name="Google Shape;137;geba2406eb7_0_169"/>
          <p:cNvPicPr preferRelativeResize="0"/>
          <p:nvPr/>
        </p:nvPicPr>
        <p:blipFill>
          <a:blip r:embed="rId5">
            <a:alphaModFix/>
          </a:blip>
          <a:stretch>
            <a:fillRect/>
          </a:stretch>
        </p:blipFill>
        <p:spPr>
          <a:xfrm>
            <a:off x="4145650" y="1309395"/>
            <a:ext cx="1646225" cy="2027230"/>
          </a:xfrm>
          <a:prstGeom prst="rect">
            <a:avLst/>
          </a:prstGeom>
          <a:noFill/>
          <a:ln>
            <a:noFill/>
          </a:ln>
        </p:spPr>
      </p:pic>
      <p:sp>
        <p:nvSpPr>
          <p:cNvPr id="138" name="Google Shape;138;geba2406eb7_0_169"/>
          <p:cNvSpPr txBox="1"/>
          <p:nvPr>
            <p:ph idx="1" type="body"/>
          </p:nvPr>
        </p:nvSpPr>
        <p:spPr>
          <a:xfrm>
            <a:off x="5416325" y="1309400"/>
            <a:ext cx="4460700" cy="16128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zh-TW" sz="1600"/>
              <a:t>Player Status windows</a:t>
            </a:r>
            <a:br>
              <a:rPr b="1" lang="zh-TW" sz="1600"/>
            </a:br>
            <a:r>
              <a:rPr lang="zh-TW" sz="1500">
                <a:latin typeface="Arial"/>
                <a:ea typeface="Arial"/>
                <a:cs typeface="Arial"/>
                <a:sym typeface="Arial"/>
              </a:rPr>
              <a:t>In here, player can view the player’s </a:t>
            </a:r>
            <a:br>
              <a:rPr lang="zh-TW" sz="1500">
                <a:latin typeface="Arial"/>
                <a:ea typeface="Arial"/>
                <a:cs typeface="Arial"/>
                <a:sym typeface="Arial"/>
              </a:rPr>
            </a:br>
            <a:r>
              <a:rPr lang="zh-TW" sz="1500">
                <a:latin typeface="Arial"/>
                <a:ea typeface="Arial"/>
                <a:cs typeface="Arial"/>
                <a:sym typeface="Arial"/>
              </a:rPr>
              <a:t>detailed status and equipment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eba2406eb7_0_26"/>
          <p:cNvSpPr txBox="1"/>
          <p:nvPr>
            <p:ph type="title"/>
          </p:nvPr>
        </p:nvSpPr>
        <p:spPr>
          <a:xfrm>
            <a:off x="311700" y="214175"/>
            <a:ext cx="8520600" cy="61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zh-TW">
                <a:solidFill>
                  <a:schemeClr val="lt2"/>
                </a:solidFill>
              </a:rPr>
              <a:t>UI</a:t>
            </a:r>
            <a:r>
              <a:rPr lang="zh-TW">
                <a:solidFill>
                  <a:schemeClr val="lt2"/>
                </a:solidFill>
              </a:rPr>
              <a:t> design &amp;&amp; Reference source</a:t>
            </a:r>
            <a:endParaRPr>
              <a:solidFill>
                <a:schemeClr val="lt2"/>
              </a:solidFill>
            </a:endParaRPr>
          </a:p>
        </p:txBody>
      </p:sp>
      <p:pic>
        <p:nvPicPr>
          <p:cNvPr id="144" name="Google Shape;144;geba2406eb7_0_26"/>
          <p:cNvPicPr preferRelativeResize="0"/>
          <p:nvPr/>
        </p:nvPicPr>
        <p:blipFill>
          <a:blip r:embed="rId3">
            <a:alphaModFix/>
          </a:blip>
          <a:stretch>
            <a:fillRect/>
          </a:stretch>
        </p:blipFill>
        <p:spPr>
          <a:xfrm>
            <a:off x="1540862" y="3367200"/>
            <a:ext cx="2622375" cy="1667050"/>
          </a:xfrm>
          <a:prstGeom prst="rect">
            <a:avLst/>
          </a:prstGeom>
          <a:noFill/>
          <a:ln>
            <a:noFill/>
          </a:ln>
        </p:spPr>
      </p:pic>
      <p:pic>
        <p:nvPicPr>
          <p:cNvPr id="145" name="Google Shape;145;geba2406eb7_0_26"/>
          <p:cNvPicPr preferRelativeResize="0"/>
          <p:nvPr/>
        </p:nvPicPr>
        <p:blipFill>
          <a:blip r:embed="rId4">
            <a:alphaModFix/>
          </a:blip>
          <a:stretch>
            <a:fillRect/>
          </a:stretch>
        </p:blipFill>
        <p:spPr>
          <a:xfrm>
            <a:off x="4243925" y="3607562"/>
            <a:ext cx="2783450" cy="1426700"/>
          </a:xfrm>
          <a:prstGeom prst="rect">
            <a:avLst/>
          </a:prstGeom>
          <a:noFill/>
          <a:ln>
            <a:noFill/>
          </a:ln>
        </p:spPr>
      </p:pic>
      <p:pic>
        <p:nvPicPr>
          <p:cNvPr id="146" name="Google Shape;146;geba2406eb7_0_26"/>
          <p:cNvPicPr preferRelativeResize="0"/>
          <p:nvPr/>
        </p:nvPicPr>
        <p:blipFill>
          <a:blip r:embed="rId5">
            <a:alphaModFix/>
          </a:blip>
          <a:stretch>
            <a:fillRect/>
          </a:stretch>
        </p:blipFill>
        <p:spPr>
          <a:xfrm>
            <a:off x="0" y="1136900"/>
            <a:ext cx="2008062" cy="613200"/>
          </a:xfrm>
          <a:prstGeom prst="rect">
            <a:avLst/>
          </a:prstGeom>
          <a:noFill/>
          <a:ln>
            <a:noFill/>
          </a:ln>
        </p:spPr>
      </p:pic>
      <p:pic>
        <p:nvPicPr>
          <p:cNvPr id="147" name="Google Shape;147;geba2406eb7_0_26"/>
          <p:cNvPicPr preferRelativeResize="0"/>
          <p:nvPr/>
        </p:nvPicPr>
        <p:blipFill>
          <a:blip r:embed="rId6">
            <a:alphaModFix/>
          </a:blip>
          <a:stretch>
            <a:fillRect/>
          </a:stretch>
        </p:blipFill>
        <p:spPr>
          <a:xfrm>
            <a:off x="2066475" y="1073175"/>
            <a:ext cx="2248600" cy="968000"/>
          </a:xfrm>
          <a:prstGeom prst="rect">
            <a:avLst/>
          </a:prstGeom>
          <a:noFill/>
          <a:ln>
            <a:noFill/>
          </a:ln>
        </p:spPr>
      </p:pic>
      <p:pic>
        <p:nvPicPr>
          <p:cNvPr id="148" name="Google Shape;148;geba2406eb7_0_26"/>
          <p:cNvPicPr preferRelativeResize="0"/>
          <p:nvPr/>
        </p:nvPicPr>
        <p:blipFill>
          <a:blip r:embed="rId7">
            <a:alphaModFix/>
          </a:blip>
          <a:stretch>
            <a:fillRect/>
          </a:stretch>
        </p:blipFill>
        <p:spPr>
          <a:xfrm>
            <a:off x="4645850" y="900212"/>
            <a:ext cx="2172406" cy="2234475"/>
          </a:xfrm>
          <a:prstGeom prst="rect">
            <a:avLst/>
          </a:prstGeom>
          <a:noFill/>
          <a:ln>
            <a:noFill/>
          </a:ln>
        </p:spPr>
      </p:pic>
      <p:pic>
        <p:nvPicPr>
          <p:cNvPr id="149" name="Google Shape;149;geba2406eb7_0_26"/>
          <p:cNvPicPr preferRelativeResize="0"/>
          <p:nvPr/>
        </p:nvPicPr>
        <p:blipFill>
          <a:blip r:embed="rId8">
            <a:alphaModFix/>
          </a:blip>
          <a:stretch>
            <a:fillRect/>
          </a:stretch>
        </p:blipFill>
        <p:spPr>
          <a:xfrm>
            <a:off x="6876675" y="943375"/>
            <a:ext cx="2133125" cy="1942451"/>
          </a:xfrm>
          <a:prstGeom prst="rect">
            <a:avLst/>
          </a:prstGeom>
          <a:noFill/>
          <a:ln>
            <a:noFill/>
          </a:ln>
        </p:spPr>
      </p:pic>
      <p:sp>
        <p:nvSpPr>
          <p:cNvPr id="150" name="Google Shape;150;geba2406eb7_0_26"/>
          <p:cNvSpPr txBox="1"/>
          <p:nvPr/>
        </p:nvSpPr>
        <p:spPr>
          <a:xfrm>
            <a:off x="1256300" y="2085425"/>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Health bar &amp; magic skill CD time logo</a:t>
            </a:r>
            <a:endParaRPr>
              <a:latin typeface="Old Standard TT"/>
              <a:ea typeface="Old Standard TT"/>
              <a:cs typeface="Old Standard TT"/>
              <a:sym typeface="Old Standard TT"/>
            </a:endParaRPr>
          </a:p>
        </p:txBody>
      </p:sp>
      <p:sp>
        <p:nvSpPr>
          <p:cNvPr id="151" name="Google Shape;151;geba2406eb7_0_26"/>
          <p:cNvSpPr txBox="1"/>
          <p:nvPr/>
        </p:nvSpPr>
        <p:spPr>
          <a:xfrm>
            <a:off x="7619613" y="3207350"/>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ld Standard TT"/>
                <a:ea typeface="Old Standard TT"/>
                <a:cs typeface="Old Standard TT"/>
                <a:sym typeface="Old Standard TT"/>
              </a:rPr>
              <a:t>The Witcher 3</a:t>
            </a:r>
            <a:endParaRPr>
              <a:latin typeface="Old Standard TT"/>
              <a:ea typeface="Old Standard TT"/>
              <a:cs typeface="Old Standard TT"/>
              <a:sym typeface="Old Standard TT"/>
            </a:endParaRPr>
          </a:p>
        </p:txBody>
      </p:sp>
      <p:sp>
        <p:nvSpPr>
          <p:cNvPr id="152" name="Google Shape;152;geba2406eb7_0_26"/>
          <p:cNvSpPr txBox="1"/>
          <p:nvPr/>
        </p:nvSpPr>
        <p:spPr>
          <a:xfrm>
            <a:off x="623550" y="4634050"/>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Mabinogi</a:t>
            </a:r>
            <a:endParaRPr>
              <a:latin typeface="Old Standard TT"/>
              <a:ea typeface="Old Standard TT"/>
              <a:cs typeface="Old Standard TT"/>
              <a:sym typeface="Old Standard TT"/>
            </a:endParaRPr>
          </a:p>
        </p:txBody>
      </p:sp>
      <p:sp>
        <p:nvSpPr>
          <p:cNvPr id="153" name="Google Shape;153;geba2406eb7_0_26"/>
          <p:cNvSpPr txBox="1"/>
          <p:nvPr/>
        </p:nvSpPr>
        <p:spPr>
          <a:xfrm>
            <a:off x="230200" y="4348475"/>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 Quest </a:t>
            </a:r>
            <a:r>
              <a:rPr lang="zh-TW">
                <a:solidFill>
                  <a:schemeClr val="dk1"/>
                </a:solidFill>
              </a:rPr>
              <a:t>Board</a:t>
            </a:r>
            <a:endParaRPr>
              <a:latin typeface="Old Standard TT"/>
              <a:ea typeface="Old Standard TT"/>
              <a:cs typeface="Old Standard TT"/>
              <a:sym typeface="Old Standard TT"/>
            </a:endParaRPr>
          </a:p>
        </p:txBody>
      </p:sp>
      <p:sp>
        <p:nvSpPr>
          <p:cNvPr id="154" name="Google Shape;154;geba2406eb7_0_26"/>
          <p:cNvSpPr txBox="1"/>
          <p:nvPr/>
        </p:nvSpPr>
        <p:spPr>
          <a:xfrm>
            <a:off x="3013800" y="2387825"/>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ld Standard TT"/>
                <a:ea typeface="Old Standard TT"/>
                <a:cs typeface="Old Standard TT"/>
                <a:sym typeface="Old Standard TT"/>
              </a:rPr>
              <a:t>The Witcher 3</a:t>
            </a:r>
            <a:endParaRPr>
              <a:latin typeface="Old Standard TT"/>
              <a:ea typeface="Old Standard TT"/>
              <a:cs typeface="Old Standard TT"/>
              <a:sym typeface="Old Standard TT"/>
            </a:endParaRPr>
          </a:p>
        </p:txBody>
      </p:sp>
      <p:sp>
        <p:nvSpPr>
          <p:cNvPr id="155" name="Google Shape;155;geba2406eb7_0_26"/>
          <p:cNvSpPr txBox="1"/>
          <p:nvPr/>
        </p:nvSpPr>
        <p:spPr>
          <a:xfrm>
            <a:off x="7455763" y="2967000"/>
            <a:ext cx="52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ld Standard TT"/>
                <a:ea typeface="Old Standard TT"/>
                <a:cs typeface="Old Standard TT"/>
                <a:sym typeface="Old Standard TT"/>
              </a:rPr>
              <a:t>- </a:t>
            </a:r>
            <a:r>
              <a:rPr lang="zh-TW">
                <a:latin typeface="Old Standard TT"/>
                <a:ea typeface="Old Standard TT"/>
                <a:cs typeface="Old Standard TT"/>
                <a:sym typeface="Old Standard TT"/>
              </a:rPr>
              <a:t>Magic Windows</a:t>
            </a:r>
            <a:endParaRPr>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eba2406eb7_0_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000"/>
              <a:buFont typeface="Arial"/>
              <a:buNone/>
            </a:pPr>
            <a:r>
              <a:rPr lang="zh-TW">
                <a:solidFill>
                  <a:schemeClr val="lt2"/>
                </a:solidFill>
              </a:rPr>
              <a:t>The game genre</a:t>
            </a:r>
            <a:endParaRPr>
              <a:solidFill>
                <a:schemeClr val="lt2"/>
              </a:solidFill>
            </a:endParaRPr>
          </a:p>
          <a:p>
            <a:pPr indent="0" lvl="0" marL="0" rtl="0" algn="l">
              <a:spcBef>
                <a:spcPts val="0"/>
              </a:spcBef>
              <a:spcAft>
                <a:spcPts val="0"/>
              </a:spcAft>
              <a:buNone/>
            </a:pPr>
            <a:r>
              <a:t/>
            </a:r>
            <a:endParaRPr/>
          </a:p>
        </p:txBody>
      </p:sp>
      <p:sp>
        <p:nvSpPr>
          <p:cNvPr id="69" name="Google Shape;69;geba2406eb7_0_9"/>
          <p:cNvSpPr txBox="1"/>
          <p:nvPr>
            <p:ph idx="1" type="body"/>
          </p:nvPr>
        </p:nvSpPr>
        <p:spPr>
          <a:xfrm>
            <a:off x="311700" y="1462925"/>
            <a:ext cx="8520600" cy="3397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zh-TW"/>
              <a:t>This is an Action role-playing game.</a:t>
            </a:r>
            <a:endParaRPr/>
          </a:p>
          <a:p>
            <a:pPr indent="-342900" lvl="0" marL="457200" rtl="0" algn="l">
              <a:lnSpc>
                <a:spcPct val="200000"/>
              </a:lnSpc>
              <a:spcBef>
                <a:spcPts val="0"/>
              </a:spcBef>
              <a:spcAft>
                <a:spcPts val="0"/>
              </a:spcAft>
              <a:buSzPts val="1800"/>
              <a:buChar char="●"/>
            </a:pPr>
            <a:r>
              <a:rPr lang="zh-TW"/>
              <a:t>The grippe game plot</a:t>
            </a:r>
            <a:r>
              <a:rPr lang="zh-TW"/>
              <a:t>, leading with incomparable immersion.</a:t>
            </a:r>
            <a:endParaRPr/>
          </a:p>
          <a:p>
            <a:pPr indent="-342900" lvl="0" marL="457200" rtl="0" algn="l">
              <a:lnSpc>
                <a:spcPct val="200000"/>
              </a:lnSpc>
              <a:spcBef>
                <a:spcPts val="0"/>
              </a:spcBef>
              <a:spcAft>
                <a:spcPts val="0"/>
              </a:spcAft>
              <a:buSzPts val="1800"/>
              <a:buChar char="●"/>
            </a:pPr>
            <a:r>
              <a:rPr lang="zh-TW"/>
              <a:t>Players can grow by gaining experience points</a:t>
            </a:r>
            <a:endParaRPr/>
          </a:p>
          <a:p>
            <a:pPr indent="-342900" lvl="0" marL="457200" rtl="0" algn="l">
              <a:lnSpc>
                <a:spcPct val="200000"/>
              </a:lnSpc>
              <a:spcBef>
                <a:spcPts val="0"/>
              </a:spcBef>
              <a:spcAft>
                <a:spcPts val="0"/>
              </a:spcAft>
              <a:buSzPts val="1800"/>
              <a:buChar char="●"/>
            </a:pPr>
            <a:r>
              <a:rPr lang="zh-TW"/>
              <a:t>In terms of combat, in addition to using magic, the character can also use the sword combo system, to have a great combat experience.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eba2406eb7_2_1"/>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Make the great combat experience</a:t>
            </a:r>
            <a:endParaRPr>
              <a:solidFill>
                <a:schemeClr val="lt2"/>
              </a:solidFill>
            </a:endParaRPr>
          </a:p>
          <a:p>
            <a:pPr indent="0" lvl="0" marL="0" rtl="0" algn="l">
              <a:spcBef>
                <a:spcPts val="0"/>
              </a:spcBef>
              <a:spcAft>
                <a:spcPts val="0"/>
              </a:spcAft>
              <a:buNone/>
            </a:pPr>
            <a:r>
              <a:t/>
            </a:r>
            <a:endParaRPr/>
          </a:p>
        </p:txBody>
      </p:sp>
      <p:sp>
        <p:nvSpPr>
          <p:cNvPr id="75" name="Google Shape;75;geba2406eb7_2_1"/>
          <p:cNvSpPr txBox="1"/>
          <p:nvPr>
            <p:ph idx="1" type="body"/>
          </p:nvPr>
        </p:nvSpPr>
        <p:spPr>
          <a:xfrm>
            <a:off x="3541275" y="1269100"/>
            <a:ext cx="5291100" cy="1612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zh-TW" sz="1600">
                <a:latin typeface="Arial"/>
                <a:ea typeface="Arial"/>
                <a:cs typeface="Arial"/>
                <a:sym typeface="Arial"/>
              </a:rPr>
              <a:t>In addition to joining the Combo System and Magic System, I also designed a dodge function to enhance the player’s flexibility</a:t>
            </a:r>
            <a:endParaRPr sz="1600"/>
          </a:p>
        </p:txBody>
      </p:sp>
      <p:pic>
        <p:nvPicPr>
          <p:cNvPr id="76" name="Google Shape;76;geba2406eb7_2_1"/>
          <p:cNvPicPr preferRelativeResize="0"/>
          <p:nvPr/>
        </p:nvPicPr>
        <p:blipFill>
          <a:blip r:embed="rId3">
            <a:alphaModFix/>
          </a:blip>
          <a:stretch>
            <a:fillRect/>
          </a:stretch>
        </p:blipFill>
        <p:spPr>
          <a:xfrm>
            <a:off x="311700" y="1059725"/>
            <a:ext cx="3034800" cy="1707075"/>
          </a:xfrm>
          <a:prstGeom prst="rect">
            <a:avLst/>
          </a:prstGeom>
          <a:noFill/>
          <a:ln>
            <a:noFill/>
          </a:ln>
        </p:spPr>
      </p:pic>
      <p:pic>
        <p:nvPicPr>
          <p:cNvPr id="77" name="Google Shape;77;geba2406eb7_2_1"/>
          <p:cNvPicPr preferRelativeResize="0"/>
          <p:nvPr/>
        </p:nvPicPr>
        <p:blipFill>
          <a:blip r:embed="rId4">
            <a:alphaModFix/>
          </a:blip>
          <a:stretch>
            <a:fillRect/>
          </a:stretch>
        </p:blipFill>
        <p:spPr>
          <a:xfrm>
            <a:off x="311700" y="3016000"/>
            <a:ext cx="2961025" cy="1665575"/>
          </a:xfrm>
          <a:prstGeom prst="rect">
            <a:avLst/>
          </a:prstGeom>
          <a:noFill/>
          <a:ln>
            <a:noFill/>
          </a:ln>
        </p:spPr>
      </p:pic>
      <p:sp>
        <p:nvSpPr>
          <p:cNvPr id="78" name="Google Shape;78;geba2406eb7_2_1"/>
          <p:cNvSpPr txBox="1"/>
          <p:nvPr>
            <p:ph idx="1" type="body"/>
          </p:nvPr>
        </p:nvSpPr>
        <p:spPr>
          <a:xfrm>
            <a:off x="3541275" y="2469775"/>
            <a:ext cx="5291100" cy="1612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Arial"/>
              <a:buChar char="●"/>
            </a:pPr>
            <a:r>
              <a:rPr lang="zh-TW" sz="1600">
                <a:latin typeface="Arial"/>
                <a:ea typeface="Arial"/>
                <a:cs typeface="Arial"/>
                <a:sym typeface="Arial"/>
              </a:rPr>
              <a:t>In addition to the flexibility of operation, when the player is hit, the interface will produce a slight vibration-like effect.</a:t>
            </a:r>
            <a:endParaRPr sz="1600">
              <a:latin typeface="Arial"/>
              <a:ea typeface="Arial"/>
              <a:cs typeface="Arial"/>
              <a:sym typeface="Arial"/>
            </a:endParaRPr>
          </a:p>
          <a:p>
            <a:pPr indent="0" lvl="0" marL="457200" rtl="0" algn="l">
              <a:lnSpc>
                <a:spcPct val="150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zh-TW" sz="1600">
                <a:latin typeface="Arial"/>
                <a:ea typeface="Arial"/>
                <a:cs typeface="Arial"/>
                <a:sym typeface="Arial"/>
              </a:rPr>
              <a:t>This can increase the sense of realism and let the player experiences the feeling of being hit.</a:t>
            </a:r>
            <a:endParaRPr sz="1600">
              <a:latin typeface="Arial"/>
              <a:ea typeface="Arial"/>
              <a:cs typeface="Arial"/>
              <a:sym typeface="Arial"/>
            </a:endParaRPr>
          </a:p>
          <a:p>
            <a:pPr indent="0" lvl="0" marL="457200" rtl="0" algn="l">
              <a:lnSpc>
                <a:spcPct val="100000"/>
              </a:lnSpc>
              <a:spcBef>
                <a:spcPts val="0"/>
              </a:spcBef>
              <a:spcAft>
                <a:spcPts val="0"/>
              </a:spcAft>
              <a:buNone/>
            </a:pPr>
            <a:r>
              <a:t/>
            </a:r>
            <a:endParaRPr b="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eba2406eb7_2_20"/>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Design a smart AI</a:t>
            </a:r>
            <a:endParaRPr>
              <a:solidFill>
                <a:schemeClr val="lt2"/>
              </a:solidFill>
            </a:endParaRPr>
          </a:p>
          <a:p>
            <a:pPr indent="0" lvl="0" marL="0" rtl="0" algn="l">
              <a:spcBef>
                <a:spcPts val="0"/>
              </a:spcBef>
              <a:spcAft>
                <a:spcPts val="0"/>
              </a:spcAft>
              <a:buNone/>
            </a:pPr>
            <a:r>
              <a:t/>
            </a:r>
            <a:endParaRPr/>
          </a:p>
        </p:txBody>
      </p:sp>
      <p:sp>
        <p:nvSpPr>
          <p:cNvPr id="84" name="Google Shape;84;geba2406eb7_2_20"/>
          <p:cNvSpPr txBox="1"/>
          <p:nvPr>
            <p:ph idx="1" type="body"/>
          </p:nvPr>
        </p:nvSpPr>
        <p:spPr>
          <a:xfrm>
            <a:off x="3541200" y="1004613"/>
            <a:ext cx="5291100" cy="3801600"/>
          </a:xfrm>
          <a:prstGeom prst="rect">
            <a:avLst/>
          </a:prstGeom>
        </p:spPr>
        <p:txBody>
          <a:bodyPr anchorCtr="0" anchor="t" bIns="91425" lIns="91425" spcFirstLastPara="1" rIns="91425" wrap="square" tIns="91425">
            <a:noAutofit/>
          </a:bodyPr>
          <a:lstStyle/>
          <a:p>
            <a:pPr indent="0" lvl="0" marL="457200" rtl="0" algn="l">
              <a:lnSpc>
                <a:spcPct val="88000"/>
              </a:lnSpc>
              <a:spcBef>
                <a:spcPts val="0"/>
              </a:spcBef>
              <a:spcAft>
                <a:spcPts val="0"/>
              </a:spcAft>
              <a:buNone/>
            </a:pPr>
            <a:r>
              <a:rPr lang="zh-TW" sz="1200">
                <a:highlight>
                  <a:srgbClr val="F5F5F5"/>
                </a:highlight>
                <a:latin typeface="Arial"/>
                <a:ea typeface="Arial"/>
                <a:cs typeface="Arial"/>
                <a:sym typeface="Arial"/>
              </a:rPr>
              <a:t>The most basic AI modes are “standby”, “detect enemies”, “chase” and “return”.</a:t>
            </a:r>
            <a:br>
              <a:rPr lang="zh-TW" sz="1200">
                <a:highlight>
                  <a:srgbClr val="F5F5F5"/>
                </a:highlight>
                <a:latin typeface="Arial"/>
                <a:ea typeface="Arial"/>
                <a:cs typeface="Arial"/>
                <a:sym typeface="Arial"/>
              </a:rPr>
            </a:br>
            <a:br>
              <a:rPr lang="zh-TW" sz="1200">
                <a:highlight>
                  <a:srgbClr val="F5F5F5"/>
                </a:highlight>
                <a:latin typeface="Arial"/>
                <a:ea typeface="Arial"/>
                <a:cs typeface="Arial"/>
                <a:sym typeface="Arial"/>
              </a:rPr>
            </a:br>
            <a:r>
              <a:rPr lang="zh-TW" sz="1200">
                <a:highlight>
                  <a:srgbClr val="F5F5F5"/>
                </a:highlight>
                <a:latin typeface="Arial"/>
                <a:ea typeface="Arial"/>
                <a:cs typeface="Arial"/>
                <a:sym typeface="Arial"/>
              </a:rPr>
              <a:t>Before the enemy sees the player, they will hover in the standby and detection state.</a:t>
            </a:r>
            <a:endParaRPr sz="1200">
              <a:highlight>
                <a:srgbClr val="F5F5F5"/>
              </a:highlight>
              <a:latin typeface="Arial"/>
              <a:ea typeface="Arial"/>
              <a:cs typeface="Arial"/>
              <a:sym typeface="Arial"/>
            </a:endParaRPr>
          </a:p>
          <a:p>
            <a:pPr indent="0" lvl="0" marL="457200" rtl="0" algn="l">
              <a:lnSpc>
                <a:spcPct val="88000"/>
              </a:lnSpc>
              <a:spcBef>
                <a:spcPts val="0"/>
              </a:spcBef>
              <a:spcAft>
                <a:spcPts val="0"/>
              </a:spcAft>
              <a:buNone/>
            </a:pPr>
            <a:r>
              <a:rPr lang="zh-TW" sz="1200">
                <a:highlight>
                  <a:srgbClr val="F5F5F5"/>
                </a:highlight>
                <a:latin typeface="Arial"/>
                <a:ea typeface="Arial"/>
                <a:cs typeface="Arial"/>
                <a:sym typeface="Arial"/>
              </a:rPr>
              <a:t>When the player is found, it will chase until the opponent dies or escapes a certain range.</a:t>
            </a:r>
            <a:endParaRPr sz="1200">
              <a:highlight>
                <a:srgbClr val="F5F5F5"/>
              </a:highlight>
              <a:latin typeface="Arial"/>
              <a:ea typeface="Arial"/>
              <a:cs typeface="Arial"/>
              <a:sym typeface="Arial"/>
            </a:endParaRPr>
          </a:p>
          <a:p>
            <a:pPr indent="0" lvl="0" marL="457200" rtl="0" algn="l">
              <a:lnSpc>
                <a:spcPct val="88000"/>
              </a:lnSpc>
              <a:spcBef>
                <a:spcPts val="0"/>
              </a:spcBef>
              <a:spcAft>
                <a:spcPts val="0"/>
              </a:spcAft>
              <a:buNone/>
            </a:pPr>
            <a:r>
              <a:rPr lang="zh-TW" sz="1200">
                <a:highlight>
                  <a:srgbClr val="F5F5F5"/>
                </a:highlight>
                <a:latin typeface="Arial"/>
                <a:ea typeface="Arial"/>
                <a:cs typeface="Arial"/>
                <a:sym typeface="Arial"/>
              </a:rPr>
              <a:t>If the player escapes successfully, they will return.</a:t>
            </a:r>
            <a:br>
              <a:rPr lang="zh-TW" sz="1200">
                <a:highlight>
                  <a:srgbClr val="F5F5F5"/>
                </a:highlight>
                <a:latin typeface="Arial"/>
                <a:ea typeface="Arial"/>
                <a:cs typeface="Arial"/>
                <a:sym typeface="Arial"/>
              </a:rPr>
            </a:br>
            <a:br>
              <a:rPr lang="zh-TW" sz="1200">
                <a:highlight>
                  <a:srgbClr val="F5F5F5"/>
                </a:highlight>
                <a:latin typeface="Arial"/>
                <a:ea typeface="Arial"/>
                <a:cs typeface="Arial"/>
                <a:sym typeface="Arial"/>
              </a:rPr>
            </a:br>
            <a:r>
              <a:rPr lang="zh-TW" sz="1200">
                <a:latin typeface="Arial"/>
                <a:ea typeface="Arial"/>
                <a:cs typeface="Arial"/>
                <a:sym typeface="Arial"/>
              </a:rPr>
              <a:t>When the enemy fights the player, they enter a very monotonous mode, just chasing the protagonist constantly.</a:t>
            </a:r>
            <a:br>
              <a:rPr lang="zh-TW" sz="1200">
                <a:latin typeface="Arial"/>
                <a:ea typeface="Arial"/>
                <a:cs typeface="Arial"/>
                <a:sym typeface="Arial"/>
              </a:rPr>
            </a:br>
            <a:br>
              <a:rPr lang="zh-TW" sz="1200">
                <a:latin typeface="Arial"/>
                <a:ea typeface="Arial"/>
                <a:cs typeface="Arial"/>
                <a:sym typeface="Arial"/>
              </a:rPr>
            </a:br>
            <a:r>
              <a:rPr lang="zh-TW" sz="1200">
                <a:latin typeface="Arial"/>
                <a:ea typeface="Arial"/>
                <a:cs typeface="Arial"/>
                <a:sym typeface="Arial"/>
              </a:rPr>
              <a:t>Therefore, new elements have been added. When the player enters their field of vision, they will have 3 behaviors. In addition to the original chasing mode, a backward and defense mode has also been added.</a:t>
            </a:r>
            <a:br>
              <a:rPr lang="zh-TW" sz="1200">
                <a:latin typeface="Arial"/>
                <a:ea typeface="Arial"/>
                <a:cs typeface="Arial"/>
                <a:sym typeface="Arial"/>
              </a:rPr>
            </a:br>
            <a:endParaRPr sz="1200">
              <a:latin typeface="Arial"/>
              <a:ea typeface="Arial"/>
              <a:cs typeface="Arial"/>
              <a:sym typeface="Arial"/>
            </a:endParaRPr>
          </a:p>
          <a:p>
            <a:pPr indent="0" lvl="0" marL="457200" rtl="0" algn="l">
              <a:lnSpc>
                <a:spcPct val="88000"/>
              </a:lnSpc>
              <a:spcBef>
                <a:spcPts val="0"/>
              </a:spcBef>
              <a:spcAft>
                <a:spcPts val="0"/>
              </a:spcAft>
              <a:buNone/>
            </a:pPr>
            <a:r>
              <a:rPr lang="zh-TW" sz="1200">
                <a:highlight>
                  <a:srgbClr val="F5F5F5"/>
                </a:highlight>
                <a:latin typeface="Arial"/>
                <a:ea typeface="Arial"/>
                <a:cs typeface="Arial"/>
                <a:sym typeface="Arial"/>
              </a:rPr>
              <a:t>Backward mode is to temporarily keep a certain distance from the player character and enter the defense mode after a certain distance.</a:t>
            </a:r>
            <a:endParaRPr sz="1200">
              <a:highlight>
                <a:srgbClr val="F5F5F5"/>
              </a:highlight>
              <a:latin typeface="Arial"/>
              <a:ea typeface="Arial"/>
              <a:cs typeface="Arial"/>
              <a:sym typeface="Arial"/>
            </a:endParaRPr>
          </a:p>
          <a:p>
            <a:pPr indent="0" lvl="0" marL="457200" rtl="0" algn="l">
              <a:lnSpc>
                <a:spcPct val="88000"/>
              </a:lnSpc>
              <a:spcBef>
                <a:spcPts val="0"/>
              </a:spcBef>
              <a:spcAft>
                <a:spcPts val="0"/>
              </a:spcAft>
              <a:buClr>
                <a:schemeClr val="dk1"/>
              </a:buClr>
              <a:buSzPts val="1100"/>
              <a:buFont typeface="Arial"/>
              <a:buNone/>
            </a:pPr>
            <a:r>
              <a:rPr lang="zh-TW" sz="1200">
                <a:highlight>
                  <a:srgbClr val="F5F5F5"/>
                </a:highlight>
                <a:latin typeface="Arial"/>
                <a:ea typeface="Arial"/>
                <a:cs typeface="Arial"/>
                <a:sym typeface="Arial"/>
              </a:rPr>
              <a:t>This can make the enemy appear more vivid, as if observing the protagonist and then looking for a chance to attack again.</a:t>
            </a:r>
            <a:endParaRPr sz="1200">
              <a:highlight>
                <a:srgbClr val="F5F5F5"/>
              </a:highlight>
              <a:latin typeface="Arial"/>
              <a:ea typeface="Arial"/>
              <a:cs typeface="Arial"/>
              <a:sym typeface="Arial"/>
            </a:endParaRPr>
          </a:p>
          <a:p>
            <a:pPr indent="0" lvl="0" marL="457200" rtl="0" algn="l">
              <a:lnSpc>
                <a:spcPct val="88000"/>
              </a:lnSpc>
              <a:spcBef>
                <a:spcPts val="0"/>
              </a:spcBef>
              <a:spcAft>
                <a:spcPts val="0"/>
              </a:spcAft>
              <a:buNone/>
            </a:pPr>
            <a:r>
              <a:t/>
            </a:r>
            <a:endParaRPr sz="1200">
              <a:latin typeface="Arial"/>
              <a:ea typeface="Arial"/>
              <a:cs typeface="Arial"/>
              <a:sym typeface="Arial"/>
            </a:endParaRPr>
          </a:p>
        </p:txBody>
      </p:sp>
      <p:pic>
        <p:nvPicPr>
          <p:cNvPr id="85" name="Google Shape;85;geba2406eb7_2_20"/>
          <p:cNvPicPr preferRelativeResize="0"/>
          <p:nvPr/>
        </p:nvPicPr>
        <p:blipFill>
          <a:blip r:embed="rId3">
            <a:alphaModFix/>
          </a:blip>
          <a:stretch>
            <a:fillRect/>
          </a:stretch>
        </p:blipFill>
        <p:spPr>
          <a:xfrm>
            <a:off x="506925" y="1933675"/>
            <a:ext cx="3034266" cy="1706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eba2406eb7_0_44"/>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Save&amp;Load System</a:t>
            </a:r>
            <a:endParaRPr>
              <a:solidFill>
                <a:schemeClr val="lt2"/>
              </a:solidFill>
            </a:endParaRPr>
          </a:p>
          <a:p>
            <a:pPr indent="0" lvl="0" marL="0" rtl="0" algn="l">
              <a:spcBef>
                <a:spcPts val="0"/>
              </a:spcBef>
              <a:spcAft>
                <a:spcPts val="0"/>
              </a:spcAft>
              <a:buNone/>
            </a:pPr>
            <a:r>
              <a:t/>
            </a:r>
            <a:endParaRPr/>
          </a:p>
        </p:txBody>
      </p:sp>
      <p:sp>
        <p:nvSpPr>
          <p:cNvPr id="91" name="Google Shape;91;geba2406eb7_0_44"/>
          <p:cNvSpPr txBox="1"/>
          <p:nvPr>
            <p:ph idx="1" type="body"/>
          </p:nvPr>
        </p:nvSpPr>
        <p:spPr>
          <a:xfrm>
            <a:off x="486850" y="1385925"/>
            <a:ext cx="8520600" cy="3397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TW"/>
              <a:t>The Game has SaveSystem, it used jsonutility to save&amp;load the data.</a:t>
            </a:r>
            <a:br>
              <a:rPr lang="zh-TW"/>
            </a:br>
            <a:endParaRPr/>
          </a:p>
          <a:p>
            <a:pPr indent="-342900" lvl="0" marL="457200" rtl="0" algn="l">
              <a:lnSpc>
                <a:spcPct val="115000"/>
              </a:lnSpc>
              <a:spcBef>
                <a:spcPts val="0"/>
              </a:spcBef>
              <a:spcAft>
                <a:spcPts val="0"/>
              </a:spcAft>
              <a:buSzPts val="1800"/>
              <a:buChar char="●"/>
            </a:pPr>
            <a:r>
              <a:rPr lang="zh-TW"/>
              <a:t>The game record are automatically saved when the player closes the game, when the player returns to the game, they can choose to start a new game or continue the last record.</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zh-TW"/>
              <a:t>The record file includes many variables, including player level, number of items, main line progress, etc. When the record is read, the variable is returned to the previous state by executing the get function.</a:t>
            </a:r>
            <a:endParaRPr/>
          </a:p>
          <a:p>
            <a:pPr indent="0" lvl="0" marL="457200" rtl="0" algn="l">
              <a:lnSpc>
                <a:spcPct val="115000"/>
              </a:lnSpc>
              <a:spcBef>
                <a:spcPts val="0"/>
              </a:spcBef>
              <a:spcAft>
                <a:spcPts val="0"/>
              </a:spcAft>
              <a:buNone/>
            </a:pPr>
            <a:br>
              <a:rPr lang="zh-TW"/>
            </a:b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eba2406eb7_0_105"/>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The User Interface</a:t>
            </a:r>
            <a:endParaRPr>
              <a:solidFill>
                <a:schemeClr val="lt2"/>
              </a:solidFill>
            </a:endParaRPr>
          </a:p>
          <a:p>
            <a:pPr indent="0" lvl="0" marL="0" rtl="0" algn="l">
              <a:spcBef>
                <a:spcPts val="0"/>
              </a:spcBef>
              <a:spcAft>
                <a:spcPts val="0"/>
              </a:spcAft>
              <a:buNone/>
            </a:pPr>
            <a:r>
              <a:t/>
            </a:r>
            <a:endParaRPr/>
          </a:p>
        </p:txBody>
      </p:sp>
      <p:sp>
        <p:nvSpPr>
          <p:cNvPr id="97" name="Google Shape;97;geba2406eb7_0_105"/>
          <p:cNvSpPr txBox="1"/>
          <p:nvPr>
            <p:ph idx="1" type="body"/>
          </p:nvPr>
        </p:nvSpPr>
        <p:spPr>
          <a:xfrm>
            <a:off x="4401425" y="1410275"/>
            <a:ext cx="8520600" cy="33972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zh-TW"/>
              <a:t>Dialogue system</a:t>
            </a:r>
            <a:endParaRPr b="1"/>
          </a:p>
          <a:p>
            <a:pPr indent="-336550" lvl="0" marL="457200" rtl="0" algn="l">
              <a:spcBef>
                <a:spcPts val="0"/>
              </a:spcBef>
              <a:spcAft>
                <a:spcPts val="0"/>
              </a:spcAft>
              <a:buSzPts val="1700"/>
              <a:buChar char="●"/>
            </a:pPr>
            <a:r>
              <a:rPr lang="zh-TW"/>
              <a:t>The Npc is mainly divided into two </a:t>
            </a:r>
            <a:br>
              <a:rPr lang="zh-TW"/>
            </a:br>
            <a:r>
              <a:rPr lang="zh-TW"/>
              <a:t>categories, Quest Npc and Normal Npc.</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zh-TW"/>
              <a:t>When talking to Quest Npc, the main </a:t>
            </a:r>
            <a:br>
              <a:rPr lang="zh-TW"/>
            </a:br>
            <a:r>
              <a:rPr lang="zh-TW"/>
              <a:t>storyline will be triggered.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sz="1600"/>
              <a:t>Quest Npc : follow above dialogue depends on quest.</a:t>
            </a:r>
            <a:endParaRPr sz="1600"/>
          </a:p>
          <a:p>
            <a:pPr indent="0" lvl="0" marL="0" rtl="0" algn="l">
              <a:spcBef>
                <a:spcPts val="0"/>
              </a:spcBef>
              <a:spcAft>
                <a:spcPts val="0"/>
              </a:spcAft>
              <a:buClr>
                <a:schemeClr val="dk1"/>
              </a:buClr>
              <a:buSzPts val="1100"/>
              <a:buFont typeface="Arial"/>
              <a:buNone/>
            </a:pPr>
            <a:r>
              <a:rPr lang="zh-TW" sz="1600"/>
              <a:t>Normal Npc: Canned dialogue. </a:t>
            </a:r>
            <a:endParaRPr sz="1600"/>
          </a:p>
          <a:p>
            <a:pPr indent="0" lvl="0" marL="0" rtl="0" algn="l">
              <a:spcBef>
                <a:spcPts val="0"/>
              </a:spcBef>
              <a:spcAft>
                <a:spcPts val="0"/>
              </a:spcAft>
              <a:buNone/>
            </a:pPr>
            <a:r>
              <a:t/>
            </a:r>
            <a:endParaRPr sz="1600"/>
          </a:p>
        </p:txBody>
      </p:sp>
      <p:pic>
        <p:nvPicPr>
          <p:cNvPr id="98" name="Google Shape;98;geba2406eb7_0_105"/>
          <p:cNvPicPr preferRelativeResize="0"/>
          <p:nvPr/>
        </p:nvPicPr>
        <p:blipFill>
          <a:blip r:embed="rId3">
            <a:alphaModFix/>
          </a:blip>
          <a:stretch>
            <a:fillRect/>
          </a:stretch>
        </p:blipFill>
        <p:spPr>
          <a:xfrm>
            <a:off x="0" y="1310750"/>
            <a:ext cx="4267200" cy="240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eba2406eb7_0_81"/>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The User Interface</a:t>
            </a:r>
            <a:endParaRPr>
              <a:solidFill>
                <a:schemeClr val="lt2"/>
              </a:solidFill>
            </a:endParaRPr>
          </a:p>
          <a:p>
            <a:pPr indent="0" lvl="0" marL="0" rtl="0" algn="l">
              <a:spcBef>
                <a:spcPts val="0"/>
              </a:spcBef>
              <a:spcAft>
                <a:spcPts val="0"/>
              </a:spcAft>
              <a:buNone/>
            </a:pPr>
            <a:r>
              <a:t/>
            </a:r>
            <a:endParaRPr/>
          </a:p>
        </p:txBody>
      </p:sp>
      <p:sp>
        <p:nvSpPr>
          <p:cNvPr id="104" name="Google Shape;104;geba2406eb7_0_81"/>
          <p:cNvSpPr txBox="1"/>
          <p:nvPr>
            <p:ph idx="1" type="body"/>
          </p:nvPr>
        </p:nvSpPr>
        <p:spPr>
          <a:xfrm>
            <a:off x="4572000" y="1000600"/>
            <a:ext cx="8520600" cy="33972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zh-TW"/>
              <a:t>Q</a:t>
            </a:r>
            <a:r>
              <a:rPr b="1" lang="zh-TW"/>
              <a:t>uest Board</a:t>
            </a:r>
            <a:endParaRPr b="1"/>
          </a:p>
          <a:p>
            <a:pPr indent="-342900" lvl="0" marL="457200" rtl="0" algn="l">
              <a:lnSpc>
                <a:spcPct val="115000"/>
              </a:lnSpc>
              <a:spcBef>
                <a:spcPts val="0"/>
              </a:spcBef>
              <a:spcAft>
                <a:spcPts val="0"/>
              </a:spcAft>
              <a:buSzPts val="1800"/>
              <a:buChar char="●"/>
            </a:pPr>
            <a:r>
              <a:rPr lang="zh-TW"/>
              <a:t>The quest is mainly divided into two </a:t>
            </a:r>
            <a:br>
              <a:rPr lang="zh-TW"/>
            </a:br>
            <a:r>
              <a:rPr lang="zh-TW"/>
              <a:t>categories, Side quest and Main quest.</a:t>
            </a:r>
            <a:endParaRPr/>
          </a:p>
          <a:p>
            <a:pPr indent="0" lvl="0" marL="457200" rtl="0" algn="l">
              <a:lnSpc>
                <a:spcPct val="115000"/>
              </a:lnSpc>
              <a:spcBef>
                <a:spcPts val="0"/>
              </a:spcBef>
              <a:spcAft>
                <a:spcPts val="0"/>
              </a:spcAft>
              <a:buNone/>
            </a:pPr>
            <a:r>
              <a:rPr lang="zh-TW"/>
              <a:t>Can take the Side quest at Quest Board.</a:t>
            </a:r>
            <a:br>
              <a:rPr lang="zh-TW"/>
            </a:br>
            <a:endParaRPr/>
          </a:p>
          <a:p>
            <a:pPr indent="0" lvl="0" marL="457200" rtl="0" algn="l">
              <a:lnSpc>
                <a:spcPct val="115000"/>
              </a:lnSpc>
              <a:spcBef>
                <a:spcPts val="0"/>
              </a:spcBef>
              <a:spcAft>
                <a:spcPts val="0"/>
              </a:spcAft>
              <a:buNone/>
            </a:pPr>
            <a:r>
              <a:rPr b="1" lang="zh-TW"/>
              <a:t>Accepted Quest Board</a:t>
            </a:r>
            <a:endParaRPr b="1"/>
          </a:p>
          <a:p>
            <a:pPr indent="0" lvl="0" marL="457200" rtl="0" algn="l">
              <a:lnSpc>
                <a:spcPct val="115000"/>
              </a:lnSpc>
              <a:spcBef>
                <a:spcPts val="0"/>
              </a:spcBef>
              <a:spcAft>
                <a:spcPts val="0"/>
              </a:spcAft>
              <a:buNone/>
            </a:pPr>
            <a:r>
              <a:t/>
            </a:r>
            <a:endParaRPr b="1"/>
          </a:p>
          <a:p>
            <a:pPr indent="-336550" lvl="0" marL="457200" rtl="0" algn="l">
              <a:spcBef>
                <a:spcPts val="0"/>
              </a:spcBef>
              <a:spcAft>
                <a:spcPts val="0"/>
              </a:spcAft>
              <a:buSzPts val="1700"/>
              <a:buChar char="●"/>
            </a:pPr>
            <a:r>
              <a:rPr lang="zh-TW" sz="1700"/>
              <a:t>Here can view accepted quests, and check </a:t>
            </a:r>
            <a:br>
              <a:rPr lang="zh-TW" sz="1700"/>
            </a:br>
            <a:r>
              <a:rPr lang="zh-TW" sz="1700"/>
              <a:t>the details.</a:t>
            </a:r>
            <a:endParaRPr b="1" sz="1700"/>
          </a:p>
        </p:txBody>
      </p:sp>
      <p:pic>
        <p:nvPicPr>
          <p:cNvPr id="105" name="Google Shape;105;geba2406eb7_0_81"/>
          <p:cNvPicPr preferRelativeResize="0"/>
          <p:nvPr/>
        </p:nvPicPr>
        <p:blipFill rotWithShape="1">
          <a:blip r:embed="rId3">
            <a:alphaModFix/>
          </a:blip>
          <a:srcRect b="16488" l="15856" r="13795" t="10778"/>
          <a:stretch/>
        </p:blipFill>
        <p:spPr>
          <a:xfrm>
            <a:off x="796433" y="948975"/>
            <a:ext cx="2875984" cy="1682924"/>
          </a:xfrm>
          <a:prstGeom prst="rect">
            <a:avLst/>
          </a:prstGeom>
          <a:noFill/>
          <a:ln>
            <a:noFill/>
          </a:ln>
        </p:spPr>
      </p:pic>
      <p:pic>
        <p:nvPicPr>
          <p:cNvPr id="106" name="Google Shape;106;geba2406eb7_0_81"/>
          <p:cNvPicPr preferRelativeResize="0"/>
          <p:nvPr/>
        </p:nvPicPr>
        <p:blipFill>
          <a:blip r:embed="rId4">
            <a:alphaModFix/>
          </a:blip>
          <a:stretch>
            <a:fillRect/>
          </a:stretch>
        </p:blipFill>
        <p:spPr>
          <a:xfrm>
            <a:off x="45550" y="2752449"/>
            <a:ext cx="1816366" cy="1882852"/>
          </a:xfrm>
          <a:prstGeom prst="rect">
            <a:avLst/>
          </a:prstGeom>
          <a:noFill/>
          <a:ln>
            <a:noFill/>
          </a:ln>
        </p:spPr>
      </p:pic>
      <p:pic>
        <p:nvPicPr>
          <p:cNvPr id="107" name="Google Shape;107;geba2406eb7_0_81"/>
          <p:cNvPicPr preferRelativeResize="0"/>
          <p:nvPr/>
        </p:nvPicPr>
        <p:blipFill rotWithShape="1">
          <a:blip r:embed="rId5">
            <a:alphaModFix/>
          </a:blip>
          <a:srcRect b="2865" l="0" r="0" t="0"/>
          <a:stretch/>
        </p:blipFill>
        <p:spPr>
          <a:xfrm>
            <a:off x="1969075" y="3447175"/>
            <a:ext cx="2695550" cy="135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eba2406eb7_0_131"/>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The User Interface</a:t>
            </a:r>
            <a:endParaRPr>
              <a:solidFill>
                <a:schemeClr val="lt2"/>
              </a:solidFill>
            </a:endParaRPr>
          </a:p>
          <a:p>
            <a:pPr indent="0" lvl="0" marL="0" rtl="0" algn="l">
              <a:spcBef>
                <a:spcPts val="0"/>
              </a:spcBef>
              <a:spcAft>
                <a:spcPts val="0"/>
              </a:spcAft>
              <a:buNone/>
            </a:pPr>
            <a:r>
              <a:t/>
            </a:r>
            <a:endParaRPr/>
          </a:p>
        </p:txBody>
      </p:sp>
      <p:sp>
        <p:nvSpPr>
          <p:cNvPr id="113" name="Google Shape;113;geba2406eb7_0_131"/>
          <p:cNvSpPr txBox="1"/>
          <p:nvPr>
            <p:ph idx="1" type="body"/>
          </p:nvPr>
        </p:nvSpPr>
        <p:spPr>
          <a:xfrm>
            <a:off x="2696675" y="1000575"/>
            <a:ext cx="4626300" cy="16560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b="1" lang="zh-TW"/>
              <a:t>Shop</a:t>
            </a:r>
            <a:endParaRPr b="1"/>
          </a:p>
          <a:p>
            <a:pPr indent="-342900" lvl="0" marL="457200" rtl="0" algn="l">
              <a:spcBef>
                <a:spcPts val="0"/>
              </a:spcBef>
              <a:spcAft>
                <a:spcPts val="0"/>
              </a:spcAft>
              <a:buSzPts val="1800"/>
              <a:buChar char="●"/>
            </a:pPr>
            <a:r>
              <a:rPr lang="zh-TW"/>
              <a:t>Players can buy and sell equipment and </a:t>
            </a:r>
            <a:br>
              <a:rPr lang="zh-TW"/>
            </a:br>
            <a:r>
              <a:rPr lang="zh-TW"/>
              <a:t>potions in the shop.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a:t>
            </a:r>
            <a:endParaRPr sz="1600"/>
          </a:p>
        </p:txBody>
      </p:sp>
      <p:pic>
        <p:nvPicPr>
          <p:cNvPr id="114" name="Google Shape;114;geba2406eb7_0_131"/>
          <p:cNvPicPr preferRelativeResize="0"/>
          <p:nvPr/>
        </p:nvPicPr>
        <p:blipFill>
          <a:blip r:embed="rId3">
            <a:alphaModFix/>
          </a:blip>
          <a:stretch>
            <a:fillRect/>
          </a:stretch>
        </p:blipFill>
        <p:spPr>
          <a:xfrm>
            <a:off x="1693719" y="3525350"/>
            <a:ext cx="862000" cy="1309668"/>
          </a:xfrm>
          <a:prstGeom prst="rect">
            <a:avLst/>
          </a:prstGeom>
          <a:noFill/>
          <a:ln>
            <a:noFill/>
          </a:ln>
        </p:spPr>
      </p:pic>
      <p:pic>
        <p:nvPicPr>
          <p:cNvPr id="115" name="Google Shape;115;geba2406eb7_0_131"/>
          <p:cNvPicPr preferRelativeResize="0"/>
          <p:nvPr/>
        </p:nvPicPr>
        <p:blipFill>
          <a:blip r:embed="rId4">
            <a:alphaModFix/>
          </a:blip>
          <a:stretch>
            <a:fillRect/>
          </a:stretch>
        </p:blipFill>
        <p:spPr>
          <a:xfrm>
            <a:off x="161500" y="903450"/>
            <a:ext cx="2394228" cy="2338851"/>
          </a:xfrm>
          <a:prstGeom prst="rect">
            <a:avLst/>
          </a:prstGeom>
          <a:noFill/>
          <a:ln>
            <a:noFill/>
          </a:ln>
        </p:spPr>
      </p:pic>
      <p:sp>
        <p:nvSpPr>
          <p:cNvPr id="116" name="Google Shape;116;geba2406eb7_0_131"/>
          <p:cNvSpPr txBox="1"/>
          <p:nvPr/>
        </p:nvSpPr>
        <p:spPr>
          <a:xfrm>
            <a:off x="2824725" y="3446675"/>
            <a:ext cx="4840500" cy="1851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Clr>
                <a:schemeClr val="dk1"/>
              </a:buClr>
              <a:buSzPts val="1100"/>
              <a:buFont typeface="Arial"/>
              <a:buNone/>
            </a:pPr>
            <a:r>
              <a:rPr b="1" lang="zh-TW" sz="1800">
                <a:solidFill>
                  <a:schemeClr val="dk1"/>
                </a:solidFill>
                <a:latin typeface="Old Standard TT"/>
                <a:ea typeface="Old Standard TT"/>
                <a:cs typeface="Old Standard TT"/>
                <a:sym typeface="Old Standard TT"/>
              </a:rPr>
              <a:t>Item details windows</a:t>
            </a:r>
            <a:endParaRPr b="1" sz="18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lang="zh-TW" sz="1600">
                <a:solidFill>
                  <a:schemeClr val="dk1"/>
                </a:solidFill>
                <a:latin typeface="Old Standard TT"/>
                <a:ea typeface="Old Standard TT"/>
                <a:cs typeface="Old Standard TT"/>
                <a:sym typeface="Old Standard TT"/>
              </a:rPr>
              <a:t>In this window, there are the performance </a:t>
            </a:r>
            <a:br>
              <a:rPr lang="zh-TW" sz="1600">
                <a:solidFill>
                  <a:schemeClr val="dk1"/>
                </a:solidFill>
                <a:latin typeface="Old Standard TT"/>
                <a:ea typeface="Old Standard TT"/>
                <a:cs typeface="Old Standard TT"/>
                <a:sym typeface="Old Standard TT"/>
              </a:rPr>
            </a:br>
            <a:r>
              <a:rPr lang="zh-TW" sz="1600">
                <a:solidFill>
                  <a:schemeClr val="dk1"/>
                </a:solidFill>
                <a:latin typeface="Old Standard TT"/>
                <a:ea typeface="Old Standard TT"/>
                <a:cs typeface="Old Standard TT"/>
                <a:sym typeface="Old Standard TT"/>
              </a:rPr>
              <a:t>and price of the items.</a:t>
            </a:r>
            <a:endParaRPr sz="16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eba2406eb7_0_148"/>
          <p:cNvSpPr txBox="1"/>
          <p:nvPr>
            <p:ph type="title"/>
          </p:nvPr>
        </p:nvSpPr>
        <p:spPr>
          <a:xfrm>
            <a:off x="311700" y="33577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lt2"/>
                </a:solidFill>
              </a:rPr>
              <a:t>The User Interface</a:t>
            </a:r>
            <a:endParaRPr>
              <a:solidFill>
                <a:schemeClr val="lt2"/>
              </a:solidFill>
            </a:endParaRPr>
          </a:p>
          <a:p>
            <a:pPr indent="0" lvl="0" marL="0" rtl="0" algn="l">
              <a:spcBef>
                <a:spcPts val="0"/>
              </a:spcBef>
              <a:spcAft>
                <a:spcPts val="0"/>
              </a:spcAft>
              <a:buNone/>
            </a:pPr>
            <a:r>
              <a:t/>
            </a:r>
            <a:endParaRPr/>
          </a:p>
        </p:txBody>
      </p:sp>
      <p:sp>
        <p:nvSpPr>
          <p:cNvPr id="122" name="Google Shape;122;geba2406eb7_0_148"/>
          <p:cNvSpPr txBox="1"/>
          <p:nvPr>
            <p:ph idx="1" type="body"/>
          </p:nvPr>
        </p:nvSpPr>
        <p:spPr>
          <a:xfrm>
            <a:off x="3561475" y="1037025"/>
            <a:ext cx="8520600" cy="19407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zh-TW"/>
              <a:t>Bag &amp;&amp; Quick bar</a:t>
            </a:r>
            <a:endParaRPr b="1"/>
          </a:p>
          <a:p>
            <a:pPr indent="-339725" lvl="0" marL="457200" rtl="0" algn="l">
              <a:spcBef>
                <a:spcPts val="0"/>
              </a:spcBef>
              <a:spcAft>
                <a:spcPts val="0"/>
              </a:spcAft>
              <a:buSzPts val="1750"/>
              <a:buChar char="●"/>
            </a:pPr>
            <a:r>
              <a:rPr lang="zh-TW" sz="1750"/>
              <a:t>You can check the number of potions in the bag, </a:t>
            </a:r>
            <a:br>
              <a:rPr lang="zh-TW" sz="1750"/>
            </a:br>
            <a:r>
              <a:rPr lang="zh-TW" sz="1750"/>
              <a:t>and you can add the potion to a Quick bar, </a:t>
            </a:r>
            <a:br>
              <a:rPr lang="zh-TW" sz="1750"/>
            </a:br>
            <a:r>
              <a:rPr lang="zh-TW" sz="1750"/>
              <a:t>which is convenient for players to use.</a:t>
            </a:r>
            <a:br>
              <a:rPr lang="zh-TW" sz="1750"/>
            </a:br>
            <a:r>
              <a:rPr lang="zh-TW" sz="1750"/>
              <a:t>* Quick bar hotkey</a:t>
            </a:r>
            <a:r>
              <a:rPr lang="zh-TW"/>
              <a:t> : 1-8</a:t>
            </a:r>
            <a:endParaRPr/>
          </a:p>
          <a:p>
            <a:pPr indent="0" lvl="0" marL="0" rtl="0" algn="l">
              <a:spcBef>
                <a:spcPts val="0"/>
              </a:spcBef>
              <a:spcAft>
                <a:spcPts val="0"/>
              </a:spcAft>
              <a:buNone/>
            </a:pPr>
            <a:r>
              <a:rPr lang="zh-TW"/>
              <a:t>	</a:t>
            </a:r>
            <a:endParaRPr sz="1600"/>
          </a:p>
        </p:txBody>
      </p:sp>
      <p:pic>
        <p:nvPicPr>
          <p:cNvPr id="123" name="Google Shape;123;geba2406eb7_0_148"/>
          <p:cNvPicPr preferRelativeResize="0"/>
          <p:nvPr/>
        </p:nvPicPr>
        <p:blipFill rotWithShape="1">
          <a:blip r:embed="rId3">
            <a:alphaModFix/>
          </a:blip>
          <a:srcRect b="3064" l="33413" r="0" t="18356"/>
          <a:stretch/>
        </p:blipFill>
        <p:spPr>
          <a:xfrm>
            <a:off x="418750" y="394850"/>
            <a:ext cx="2314125" cy="2533750"/>
          </a:xfrm>
          <a:prstGeom prst="rect">
            <a:avLst/>
          </a:prstGeom>
          <a:noFill/>
          <a:ln>
            <a:noFill/>
          </a:ln>
        </p:spPr>
      </p:pic>
      <p:pic>
        <p:nvPicPr>
          <p:cNvPr id="124" name="Google Shape;124;geba2406eb7_0_148"/>
          <p:cNvPicPr preferRelativeResize="0"/>
          <p:nvPr/>
        </p:nvPicPr>
        <p:blipFill>
          <a:blip r:embed="rId4">
            <a:alphaModFix/>
          </a:blip>
          <a:stretch>
            <a:fillRect/>
          </a:stretch>
        </p:blipFill>
        <p:spPr>
          <a:xfrm>
            <a:off x="311700" y="3123450"/>
            <a:ext cx="2858150" cy="1865300"/>
          </a:xfrm>
          <a:prstGeom prst="rect">
            <a:avLst/>
          </a:prstGeom>
          <a:noFill/>
          <a:ln>
            <a:noFill/>
          </a:ln>
        </p:spPr>
      </p:pic>
      <p:sp>
        <p:nvSpPr>
          <p:cNvPr id="125" name="Google Shape;125;geba2406eb7_0_148"/>
          <p:cNvSpPr txBox="1"/>
          <p:nvPr/>
        </p:nvSpPr>
        <p:spPr>
          <a:xfrm>
            <a:off x="3561475" y="3168025"/>
            <a:ext cx="5647800" cy="18516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Clr>
                <a:schemeClr val="dk1"/>
              </a:buClr>
              <a:buSzPts val="1100"/>
              <a:buFont typeface="Arial"/>
              <a:buNone/>
            </a:pPr>
            <a:r>
              <a:rPr b="1" lang="zh-TW" sz="1800">
                <a:solidFill>
                  <a:schemeClr val="dk1"/>
                </a:solidFill>
                <a:latin typeface="Old Standard TT"/>
                <a:ea typeface="Old Standard TT"/>
                <a:cs typeface="Old Standard TT"/>
                <a:sym typeface="Old Standard TT"/>
              </a:rPr>
              <a:t>Item details windows (Enemy drop item)</a:t>
            </a:r>
            <a:endParaRPr b="1" sz="18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lang="zh-TW" sz="1600">
                <a:solidFill>
                  <a:schemeClr val="dk1"/>
                </a:solidFill>
                <a:latin typeface="Old Standard TT"/>
                <a:ea typeface="Old Standard TT"/>
                <a:cs typeface="Old Standard TT"/>
                <a:sym typeface="Old Standard TT"/>
              </a:rPr>
              <a:t>In this window, there are the performance of the items. </a:t>
            </a:r>
            <a:br>
              <a:rPr lang="zh-TW" sz="1600">
                <a:solidFill>
                  <a:schemeClr val="dk1"/>
                </a:solidFill>
                <a:latin typeface="Old Standard TT"/>
                <a:ea typeface="Old Standard TT"/>
                <a:cs typeface="Old Standard TT"/>
                <a:sym typeface="Old Standard TT"/>
              </a:rPr>
            </a:br>
            <a:r>
              <a:rPr lang="zh-TW" sz="1600">
                <a:solidFill>
                  <a:schemeClr val="dk1"/>
                </a:solidFill>
                <a:latin typeface="Old Standard TT"/>
                <a:ea typeface="Old Standard TT"/>
                <a:cs typeface="Old Standard TT"/>
                <a:sym typeface="Old Standard TT"/>
              </a:rPr>
              <a:t>Player can choose whether to pick up </a:t>
            </a:r>
            <a:endParaRPr sz="1600">
              <a:solidFill>
                <a:schemeClr val="dk1"/>
              </a:solidFill>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